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12"/>
  </p:notesMasterIdLst>
  <p:sldIdLst>
    <p:sldId id="256" r:id="rId2"/>
    <p:sldId id="257" r:id="rId3"/>
    <p:sldId id="259" r:id="rId4"/>
    <p:sldId id="262" r:id="rId5"/>
    <p:sldId id="264" r:id="rId6"/>
    <p:sldId id="261" r:id="rId7"/>
    <p:sldId id="263" r:id="rId8"/>
    <p:sldId id="265" r:id="rId9"/>
    <p:sldId id="276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E8F6"/>
    <a:srgbClr val="0B96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749" autoAdjust="0"/>
  </p:normalViewPr>
  <p:slideViewPr>
    <p:cSldViewPr snapToGrid="0">
      <p:cViewPr varScale="1">
        <p:scale>
          <a:sx n="85" d="100"/>
          <a:sy n="85" d="100"/>
        </p:scale>
        <p:origin x="49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AC5AE-A2C1-42E0-9F23-6768E9F8E0F1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41B0B8-E55B-4977-B7A8-AA13C542B8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121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Georgie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344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978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Lilja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966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61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Georgie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934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Lilja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339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384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Lilja</a:t>
            </a:r>
            <a:r>
              <a:rPr lang="en-GB" baseline="0" dirty="0"/>
              <a:t> to mention </a:t>
            </a:r>
            <a:r>
              <a:rPr lang="en-GB" baseline="0"/>
              <a:t>hardship fund)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1B0B8-E55B-4977-B7A8-AA13C542B82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4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261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934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775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307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32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051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566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15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086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4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1295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862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5533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395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2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735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rgbClr val="0B96F5"/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7B3E655-F75B-4178-9851-24A8C923DC7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FE601F7-43C9-41FE-BB7C-071396F2D9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98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  <p:sldLayoutId id="21474837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microsoft.com/office/2007/relationships/hdphoto" Target="../media/hdphoto4.wdp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htpd.surrey.sch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dirty="0"/>
              <a:t>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7362508" cy="1947333"/>
          </a:xfrm>
        </p:spPr>
        <p:txBody>
          <a:bodyPr>
            <a:normAutofit/>
          </a:bodyPr>
          <a:lstStyle/>
          <a:p>
            <a:r>
              <a:rPr lang="en-GB" sz="4400" b="1" dirty="0"/>
              <a:t>Meet the Team Evening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5821" y="281659"/>
            <a:ext cx="2363209" cy="2343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13" b="96137" l="3687" r="9815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31832" y="3714808"/>
            <a:ext cx="3260168" cy="3500549"/>
          </a:xfrm>
          <a:prstGeom prst="rect">
            <a:avLst/>
          </a:prstGeom>
        </p:spPr>
      </p:pic>
      <p:pic>
        <p:nvPicPr>
          <p:cNvPr id="2050" name="Picture 2" descr="Walnut Tree - Tree Musketeer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314" y="4146198"/>
            <a:ext cx="2774867" cy="271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072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9362"/>
          <a:stretch/>
        </p:blipFill>
        <p:spPr>
          <a:xfrm>
            <a:off x="544530" y="816609"/>
            <a:ext cx="1797103" cy="24425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0075" y="110372"/>
            <a:ext cx="3448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Walnut Class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075" y="3517608"/>
            <a:ext cx="3832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Chestnut Class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82715" y="2731751"/>
            <a:ext cx="2250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Toby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02169" y="5880502"/>
            <a:ext cx="2250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Emma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9341" y="5543673"/>
            <a:ext cx="33305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Jacob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56911" y="2751723"/>
            <a:ext cx="2339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Caroline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6258" y="939725"/>
            <a:ext cx="1874934" cy="249991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883639" y="719878"/>
            <a:ext cx="2250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Eleanor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09214" y="3990196"/>
            <a:ext cx="2250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Kim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348A3-EBDD-4472-A453-EEDA4ACCE3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530" y="4344139"/>
            <a:ext cx="1757639" cy="226822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CCF790-34DC-4EBA-8778-60273C974E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4158" y="813693"/>
            <a:ext cx="1649481" cy="2272001"/>
          </a:xfrm>
          <a:prstGeom prst="rect">
            <a:avLst/>
          </a:prstGeom>
        </p:spPr>
      </p:pic>
      <p:sp>
        <p:nvSpPr>
          <p:cNvPr id="7" name="AutoShape 2" descr="https://attachments.office.net/owa/tobys%40htpd.surrey.sch.uk/service.svc/s/GetAttachmentThumbnail?id=AAkALgAAAAAAHYQDEapmEc2byACqAC%2FEWg0Ayi%2Be6cVVeUet8TGZ21oI2AAJGtXEnQAAARIAEACcTVa2Yf7gR7D9bUGXt3%2BD&amp;thumbnailType=2&amp;token=eyJhbGciOiJSUzI1NiIsInR5cCI6IkpXVCIsImtpZCI6IlV4UFl0YUppZ0w1VHpVbU5qZkpsZ2RRazhjdz0iLCJ4NXQiOiJVeFBZdGFKaWdMNVR6VW1OamZKbGdkUWs4Y3c9Iiwibm9uY2UiOiJ2d2FlSFdXelpxWnFIQzNLSlVnRk1WcmRxZXJlV2UtSUVEbzVkQmxPQVFPRGlkdmtMZC1XNW9NaC1uUG9PTExUTjFCb0tSeE8yLUF2VUVreGs4Yk5lc2YyYmNvODJ4QlprelVJZW1acmhtdFZ1dlJpNzhRUENpZ0o4RkptRWYxS2ZZdTFTM1FRa3pfWFYwT3pGSHp3MVJnOG5URzVTSV9IQTA4WEUtS2tUaU0iLCJpc3Nsb2MiOiJBTTBQUjA3TUI1NDEyIiwic3JzbiI6NjM4OTI5NjQ0MzEwMzQyNzgxfQ.eyJzYXAtdmVyc2lvbiI6IjMzIiwiYXBwaWQiOiJhZjNlYmJiYS1jMjNmLTQ5MmEtYWE5My04MzQyMTY5NmVjNGIiLCJpc3NyaW5nIjoiV1ciLCJhcHBpZGFjciI6IjIiLCJhcHBfZGlzcGxheW5hbWUiOiIiLCJ1dGkiOiIwYTgxZjRiNC0wZjY2LTQ2YTgtYmMxMC03YWMzNjY1MDExM2EiLCJpYXQiOjE3NTc0MzAxMjksInZlciI6IlNUSS5Vc2VyLkNhbGxiYWNrVG9rZW4uVjEiLCJ0aWQiOiI1NWUyMDA1NmFiZWY0MzhiOGE1MWI2OTI3ZWY4M2M3MCIsInRydXN0ZWRmb3JkZWxlZ2F0aW9uIjoiZmFsc2UiLCJ0b3BvbG9neSI6IntcIlR5cGVcIjpcIk1hY2hpbmVcIixcIlZhbHVlXCI6XCJBTTBQUjA3TUI1NDEyLmV1cnByZDA3LnByb2Qub3V0bG9vay5jb21cIn0iLCJyZXF1ZXN0b3JfYXBwaWQiOiIxNTdjZGZiZi03Mzk4LTRhNTYtOTZjMy1lOTNlOWFiMzA5YjUiLCJyZXF1ZXN0b3JfYXBwX2Rpc3BsYXluYW1lIjoiT2ZmaWNlIDM2NSBFeGNoYW5nZSBNaWNyb3NlcnZpY2UiLCJzY3AiOiJPd2FBdHRhY2htZW50cy5SZWFkIiwib2lkIjoiYzBhODQxMjMtODk5MC00Y2M2LTg5NzEtNDVmMDkyM2E1MmIzIiwicHVpZCI6IjEwMDMzRkZGOTU2NjFFNjIiLCJzbXRwIjoidG9ieXNAaHRwZC5zdXJyZXkuc2NoLnVrIiwidXBuIjoidG9ieXNAaHRwZC5zdXJyZXkuc2NoLnVrIiwidXNlcmNhbGxiYWNrdXNlcmNvbnRleHRpZCI6IjkzNDI1ZmU5MDlhYjRjMzk5NWY4MjAxOWM5OGY5MWUwIiwic2lnbmluX3N0YXRlIjoia21zaSIsImVwayI6IntcImt0eVwiOlwiUlNBXCIsXCJuXCI6XCI2UHJoblhpbmRaU1djVkI4NUIyVXVITHlTYjR6RTlnaXhZUkEyTy13b29WNTdIYVp0ZllSQjZOVTVVQnVwY3J0TG0xbkJaSEhjSjdCazB5R0pzcmc0dzZNdnJaVnFPZXliMFNVRmRSLXQ1WnhZMW9wM2hoRnRQRmNFNVE0Z194OE5HeXhKSV96dElMQWljcVVWbU8yNjFFWHdRUjNKZ1ZFVnpFbERGQ2lJcUNqYmI4SXljWE5UNmFnYVpCSkZsLXhzTDM4enpjNDVxbWFOWWZ3cnoyOHZIeEkyZW45MkRvbThWeWNOUjN4RGFFclp0VHRCNzRieXY3cU1EVE5UQ09pc3QwbG5WUmozX2lpN01nSndsUzhOSEhVNGw2OXh3QjJTdWNFQ3VKMnJSR2hRMTlWSUZIamFUY3FYMDRDNVNtM3JiOVZabmQ0NTFfc25RUUV6bTV1aFFcIixcImVcIjpcIkFRQUJcIixcImFsZ1wiOlwiUlMyNTZcIixcImV4cFwiOlwiMTc1NzUxOTc0NFwiLFwiZXhwX2RpZmZcIjpcIjg2NDAwXCIsXCJraWRcIjpcIk1GYWxmT3FoTzI4OVE2b25DZWhVQVZRODZxNFwifS5CYk1YNTNKVklpRGwxR2ducC9TSjdoblBCbHllMFQ0bU9MVEdQU3EvWkZ4aG9FN1VSbWU2OHFyOGtkZkV3V0ZmVTZZa29Xd1ZkZG9ZVUJGVlhKM2ZSZDFXQmlSVW9pWHhwZEdic2c5NldtaFJCazNJYVVkb3d3UEVzOVpHa2pvVWlzVWFmc0tKYk53cEIzZ1QyTExaQ3ZTdVViajZ6OHRXcTlJZS9lSm1iRUhQRmgzRVlraEhPZnlPaUlWQm1MZnJac0FoVGFTU2hweDBKeEpQVU15Y1ZBM2xJYUhUazg0VFBiL29yVDNnaUhUOTZ0dGt6NktIMmh6NW9ZdFpqSzg4UFBrYitsRW54K1ZKdkJsWXRCRkR0Y3lKVU9HNlJLazA2c0prRWtWVUVJcGI3U2VZRmpGalNnNFJOa0ZLd2JNVjI5Slc5QjRQWFZYUmF5cGdvTkxKOFE9PSIsIm5iZiI6MTc1NzQzMDEyOSwiZXhwIjoxNzU3NDMwNDI5LCJpc3MiOiJodHRwczovL3N1YnN0cmF0ZS5vZmZpY2UuY29tL3N0cy8iLCJhdWQiOiJodHRwczovL291dGxvb2sub2ZmaWNlLmNvbSIsInNzZWMiOiJFN3UrMnJtd3NZbm5mZG0vIiwiZXNzZWMiOiJhcnRpZmFjdC1hdXRvLXByb2R8TTM2NTIwMjUtMDctMjRUMDk6NDQ6NTguMDQ2MDk4NFp8UVAxK29YR3ZwMTJ3NGgifQ.m7FriZFuET0SjNXgb0cQG2Lxp85hEmO0Db6mWv8wvKjhUKXic3eVBP-2ih3V8ehQcVkV4Iz08iWHS3jpIpkIy0GEiQ1Zb28N7VRbn7hQw8TfFDp1n2lWZLw98Vqu8Xn0fN6p-Lm7vC-EpJkEjom0Kpz_GFf72Vuh6ntQwqZCSppkR_8X6NHU_8zEXMi6mAFYvAvx0NrWEiq22aeE4cAAwskQgQ3owVt03dgja3d_Zxi4-YSWYPY7y-ua8xFIbJzZ0qbQ5OH0iR5vfGNflFKC36mnG-WIXJZv64ZhaDZ04RlkZZ2tkEgQC4g0K_OblOtEBm0t75VpXKi7Xci1VD5RNA&amp;X-OWA-CANARY=X-OWA-CANARY_cookie_is_null_or_empty&amp;owa=outlook.office365.com&amp;scriptVer=20250829003.06&amp;clientId=0DAA8ECFBA7042C6864EEF970AC81E73&amp;animation=true">
            <a:extLst>
              <a:ext uri="{FF2B5EF4-FFF2-40B4-BE49-F238E27FC236}">
                <a16:creationId xmlns:a16="http://schemas.microsoft.com/office/drawing/2014/main" id="{68359763-9047-4403-BC3D-4FD1BF546A9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BECB39F-077A-405F-A4D9-6AD0FA48EB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1534" y="4126692"/>
            <a:ext cx="1757639" cy="23435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A1C8BAA-DF27-4231-9733-A5870EECE0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55320" y="3970299"/>
            <a:ext cx="2121876" cy="249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10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888" y="66190"/>
            <a:ext cx="11475130" cy="803126"/>
          </a:xfrm>
        </p:spPr>
        <p:txBody>
          <a:bodyPr/>
          <a:lstStyle/>
          <a:p>
            <a:r>
              <a:rPr lang="en-GB" b="1" dirty="0"/>
              <a:t>ROUTINES </a:t>
            </a:r>
          </a:p>
        </p:txBody>
      </p:sp>
      <p:sp>
        <p:nvSpPr>
          <p:cNvPr id="6" name="Rectangle 5"/>
          <p:cNvSpPr/>
          <p:nvPr/>
        </p:nvSpPr>
        <p:spPr>
          <a:xfrm>
            <a:off x="244888" y="772331"/>
            <a:ext cx="1170752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</a:rPr>
              <a:t>Phonics and Reading</a:t>
            </a:r>
          </a:p>
          <a:p>
            <a:r>
              <a:rPr lang="en-GB" sz="2200" dirty="0">
                <a:solidFill>
                  <a:schemeClr val="bg1"/>
                </a:solidFill>
              </a:rPr>
              <a:t>Phonics = Daily – Phase 5 Review (6 weeks) – Bridge to Spelling (6 weeks) – Spelling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Fluency = 3 times per week – groups appropriate to level – regular assessment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b="1" dirty="0">
                <a:solidFill>
                  <a:schemeClr val="bg1"/>
                </a:solidFill>
              </a:rPr>
              <a:t>Daily</a:t>
            </a:r>
          </a:p>
          <a:p>
            <a:r>
              <a:rPr lang="en-GB" sz="2200" dirty="0">
                <a:solidFill>
                  <a:schemeClr val="bg1"/>
                </a:solidFill>
              </a:rPr>
              <a:t>Maths, English and Handwriting (8:30 start)</a:t>
            </a:r>
          </a:p>
          <a:p>
            <a:endParaRPr lang="en-GB" sz="2200" b="1" dirty="0">
              <a:solidFill>
                <a:schemeClr val="bg1"/>
              </a:solidFill>
            </a:endParaRPr>
          </a:p>
          <a:p>
            <a:r>
              <a:rPr lang="en-GB" sz="2200" b="1" dirty="0">
                <a:solidFill>
                  <a:schemeClr val="bg1"/>
                </a:solidFill>
              </a:rPr>
              <a:t>PE</a:t>
            </a:r>
          </a:p>
          <a:p>
            <a:r>
              <a:rPr lang="en-GB" sz="2200" dirty="0">
                <a:solidFill>
                  <a:schemeClr val="bg1"/>
                </a:solidFill>
              </a:rPr>
              <a:t>- PE is on Monday and Wednesday                      - get changed in school</a:t>
            </a:r>
          </a:p>
          <a:p>
            <a:pPr marL="342900" indent="-342900">
              <a:buFontTx/>
              <a:buChar char="-"/>
            </a:pPr>
            <a:r>
              <a:rPr lang="en-GB" sz="2200" dirty="0">
                <a:solidFill>
                  <a:schemeClr val="bg1"/>
                </a:solidFill>
              </a:rPr>
              <a:t>Kits stay in school	- washed in hols			  - trainers in school</a:t>
            </a:r>
          </a:p>
          <a:p>
            <a:pPr marL="342900" indent="-342900">
              <a:buFontTx/>
              <a:buChar char="-"/>
            </a:pPr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b="1" dirty="0">
                <a:solidFill>
                  <a:schemeClr val="bg1"/>
                </a:solidFill>
              </a:rPr>
              <a:t>Reading Record</a:t>
            </a:r>
            <a:r>
              <a:rPr lang="en-GB" sz="2200" dirty="0">
                <a:solidFill>
                  <a:schemeClr val="bg1"/>
                </a:solidFill>
              </a:rPr>
              <a:t> </a:t>
            </a:r>
          </a:p>
          <a:p>
            <a:r>
              <a:rPr lang="en-GB" sz="2200" dirty="0">
                <a:solidFill>
                  <a:schemeClr val="bg1"/>
                </a:solidFill>
              </a:rPr>
              <a:t>Reading Records in on Thursday with books to be returned. </a:t>
            </a:r>
          </a:p>
          <a:p>
            <a:r>
              <a:rPr lang="en-GB" sz="2200" dirty="0">
                <a:solidFill>
                  <a:schemeClr val="bg1"/>
                </a:solidFill>
              </a:rPr>
              <a:t>They will then come home on Friday with a new book. (1 week – 2 week cycle)</a:t>
            </a:r>
          </a:p>
          <a:p>
            <a:r>
              <a:rPr lang="en-GB" sz="2200" dirty="0">
                <a:solidFill>
                  <a:schemeClr val="bg1"/>
                </a:solidFill>
              </a:rPr>
              <a:t>Library books on Tuesdays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437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441" y="263675"/>
            <a:ext cx="11475130" cy="803126"/>
          </a:xfrm>
        </p:spPr>
        <p:txBody>
          <a:bodyPr/>
          <a:lstStyle/>
          <a:p>
            <a:r>
              <a:rPr lang="en-GB" b="1" dirty="0"/>
              <a:t>ENGLISH: READING,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441" y="1066801"/>
            <a:ext cx="7524497" cy="548639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3 Fluency Sessions per week </a:t>
            </a:r>
          </a:p>
          <a:p>
            <a:pPr>
              <a:lnSpc>
                <a:spcPct val="150000"/>
              </a:lnSpc>
            </a:pPr>
            <a:r>
              <a:rPr lang="en-GB" sz="2800" dirty="0" err="1">
                <a:solidFill>
                  <a:schemeClr val="bg1"/>
                </a:solidFill>
              </a:rPr>
              <a:t>LittleWandle</a:t>
            </a:r>
            <a:r>
              <a:rPr lang="en-GB" sz="2800" dirty="0">
                <a:solidFill>
                  <a:schemeClr val="bg1"/>
                </a:solidFill>
              </a:rPr>
              <a:t> system – decoding, prosody and comprehension 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Reading for pleasure at home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Reading Record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Phonics/Spelling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Writing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57" b="94589" l="866" r="100000">
                        <a14:foregroundMark x1="36364" y1="14502" x2="40476" y2="31818"/>
                        <a14:foregroundMark x1="57576" y1="16234" x2="64719" y2="30303"/>
                        <a14:foregroundMark x1="57143" y1="69264" x2="67316" y2="82035"/>
                        <a14:foregroundMark x1="82251" y1="71861" x2="90260" y2="82900"/>
                        <a14:foregroundMark x1="25108" y1="70130" x2="45671" y2="85065"/>
                        <a14:foregroundMark x1="4329" y1="66017" x2="17100" y2="86580"/>
                        <a14:foregroundMark x1="74242" y1="69481" x2="93939" y2="69481"/>
                        <a14:foregroundMark x1="94805" y1="68831" x2="95022" y2="83333"/>
                        <a14:foregroundMark x1="66667" y1="12987" x2="66667" y2="22944"/>
                        <a14:foregroundMark x1="68182" y1="12987" x2="68182" y2="24026"/>
                        <a14:foregroundMark x1="9307" y1="41775" x2="25974" y2="59957"/>
                        <a14:foregroundMark x1="33550" y1="40043" x2="51299" y2="59740"/>
                        <a14:foregroundMark x1="49784" y1="39610" x2="51082" y2="59091"/>
                        <a14:foregroundMark x1="57792" y1="40693" x2="68398" y2="58874"/>
                        <a14:foregroundMark x1="76407" y1="40693" x2="88312" y2="58225"/>
                        <a14:foregroundMark x1="76407" y1="45238" x2="77273" y2="47835"/>
                        <a14:backgroundMark x1="71861" y1="80087" x2="72078" y2="72511"/>
                        <a14:backgroundMark x1="29654" y1="52597" x2="29654" y2="48485"/>
                        <a14:backgroundMark x1="54978" y1="58874" x2="54978" y2="50433"/>
                        <a14:backgroundMark x1="55628" y1="43506" x2="56494" y2="48701"/>
                        <a14:backgroundMark x1="73377" y1="45022" x2="73593" y2="474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05938" y="-178733"/>
            <a:ext cx="3988733" cy="39887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57" b="91558" l="0" r="98485">
                        <a14:foregroundMark x1="44805" y1="33766" x2="61472" y2="67965"/>
                        <a14:foregroundMark x1="9957" y1="86580" x2="20779" y2="870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91450" y="2888541"/>
            <a:ext cx="440055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217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441" y="263675"/>
            <a:ext cx="11475130" cy="803126"/>
          </a:xfrm>
        </p:spPr>
        <p:txBody>
          <a:bodyPr/>
          <a:lstStyle/>
          <a:p>
            <a:r>
              <a:rPr lang="en-GB" b="1" dirty="0"/>
              <a:t>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441" y="1066801"/>
            <a:ext cx="8002587" cy="548639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Mastery, following White Rose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Use of manipulatives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Support from home – little and often number bonds and then times tables</a:t>
            </a:r>
          </a:p>
          <a:p>
            <a:pPr>
              <a:lnSpc>
                <a:spcPct val="150000"/>
              </a:lnSpc>
            </a:pPr>
            <a:r>
              <a:rPr lang="en-GB" sz="2800" dirty="0" err="1">
                <a:solidFill>
                  <a:schemeClr val="bg1"/>
                </a:solidFill>
              </a:rPr>
              <a:t>Numbots</a:t>
            </a:r>
            <a:r>
              <a:rPr lang="en-GB" sz="2800" dirty="0">
                <a:solidFill>
                  <a:schemeClr val="bg1"/>
                </a:solidFill>
              </a:rPr>
              <a:t> – coming soon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bg1"/>
                </a:solidFill>
              </a:rPr>
              <a:t>TT </a:t>
            </a:r>
            <a:r>
              <a:rPr lang="en-GB" sz="2800" dirty="0" err="1">
                <a:solidFill>
                  <a:schemeClr val="bg1"/>
                </a:solidFill>
              </a:rPr>
              <a:t>Rockstars</a:t>
            </a:r>
            <a:r>
              <a:rPr lang="en-GB" sz="2800" dirty="0">
                <a:solidFill>
                  <a:schemeClr val="bg1"/>
                </a:solidFill>
              </a:rPr>
              <a:t> – Introduced when we start multiplication in Spring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8" name="Picture 4" descr="Charnwood Primary Academy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2500" r="75250">
                        <a14:foregroundMark x1="30250" y1="25500" x2="51250" y2="71500"/>
                        <a14:foregroundMark x1="37750" y1="75000" x2="61750" y2="47500"/>
                        <a14:foregroundMark x1="67250" y1="52000" x2="62750" y2="78500"/>
                        <a14:foregroundMark x1="62000" y1="90500" x2="49000" y2="95500"/>
                        <a14:foregroundMark x1="30000" y1="47500" x2="35500" y2="74000"/>
                        <a14:foregroundMark x1="45250" y1="29000" x2="63000" y2="27500"/>
                        <a14:foregroundMark x1="53750" y1="17500" x2="52000" y2="2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01" y="462578"/>
            <a:ext cx="3810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umBots – Apps on Google Pl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364" y="3549545"/>
            <a:ext cx="2214693" cy="108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0" descr="Times Tables Rock Stars: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0930" y1="60000" x2="24419" y2="63590"/>
                        <a14:foregroundMark x1="15116" y1="65128" x2="12403" y2="68718"/>
                        <a14:foregroundMark x1="74419" y1="55897" x2="81008" y2="62564"/>
                        <a14:foregroundMark x1="85271" y1="64103" x2="89147" y2="717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32541" y="5468471"/>
            <a:ext cx="1616341" cy="1221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8683" y="531040"/>
            <a:ext cx="2059263" cy="1768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9"/>
          <a:srcRect t="29428" b="29428"/>
          <a:stretch/>
        </p:blipFill>
        <p:spPr>
          <a:xfrm rot="20014433">
            <a:off x="5678259" y="382955"/>
            <a:ext cx="1905000" cy="78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07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441" y="263675"/>
            <a:ext cx="11475130" cy="803126"/>
          </a:xfrm>
        </p:spPr>
        <p:txBody>
          <a:bodyPr/>
          <a:lstStyle/>
          <a:p>
            <a:r>
              <a:rPr lang="en-GB" b="1" dirty="0"/>
              <a:t>Year 2 Topics</a:t>
            </a:r>
          </a:p>
        </p:txBody>
      </p:sp>
      <p:pic>
        <p:nvPicPr>
          <p:cNvPr id="4098" name="Picture 2" descr="Rent Wallace &amp; Gromit's World of Invention (2010) on DVD and Blu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95" y="1753292"/>
            <a:ext cx="2163423" cy="3080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81195" y="4736186"/>
            <a:ext cx="2163422" cy="228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winkl" pitchFamily="2" charset="0"/>
              </a:rPr>
              <a:t>World of</a:t>
            </a:r>
            <a:r>
              <a:rPr kumimoji="0" lang="en-GB" altLang="en-US" sz="1800" b="1" i="0" u="none" strike="noStrike" cap="none" normalizeH="0" dirty="0">
                <a:ln>
                  <a:noFill/>
                </a:ln>
                <a:solidFill>
                  <a:srgbClr val="FFFFFF"/>
                </a:solidFill>
                <a:effectLst/>
                <a:latin typeface="Twinkl" pitchFamily="2" charset="0"/>
              </a:rPr>
              <a:t> Inventions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0" name="Picture 4" descr="Great Fire of London for children | 1666 homework help | Great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5"/>
          <a:stretch>
            <a:fillRect/>
          </a:stretch>
        </p:blipFill>
        <p:spPr bwMode="auto">
          <a:xfrm>
            <a:off x="2879060" y="2376144"/>
            <a:ext cx="2507821" cy="3080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6577119" y="3354287"/>
            <a:ext cx="4602071" cy="3102113"/>
            <a:chOff x="112920893" y="112247709"/>
            <a:chExt cx="2770932" cy="1881730"/>
          </a:xfrm>
        </p:grpSpPr>
        <p:pic>
          <p:nvPicPr>
            <p:cNvPr id="4103" name="Picture 7" descr="Dinosaurs in Love' Song by Three-Year-Old Songwriter Goes Viral ...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920893" y="112247709"/>
              <a:ext cx="2514765" cy="1676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4" name="Picture 8" descr="hulk vs dinosaurs python vs tiger kingkong vs dinosaur 3d ...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116024" y="113686245"/>
              <a:ext cx="1575801" cy="44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6" name="Picture 2" descr="HONG KONG SKYLINE - All You SHOULD Know Before You Go 2026 (w/ Reviews)">
            <a:extLst>
              <a:ext uri="{FF2B5EF4-FFF2-40B4-BE49-F238E27FC236}">
                <a16:creationId xmlns:a16="http://schemas.microsoft.com/office/drawing/2014/main" id="{4C9A3B69-B008-4A5C-8811-7914C231C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038" y="263675"/>
            <a:ext cx="2511925" cy="172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lan your Visit to Guildford | Visit Guildford">
            <a:extLst>
              <a:ext uri="{FF2B5EF4-FFF2-40B4-BE49-F238E27FC236}">
                <a16:creationId xmlns:a16="http://schemas.microsoft.com/office/drawing/2014/main" id="{5A52EB8E-B791-41C1-B9A8-2C867BB03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02" y="256600"/>
            <a:ext cx="2845179" cy="172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EC810EF-E97C-4EDD-92A2-9EE058A22C75}"/>
              </a:ext>
            </a:extLst>
          </p:cNvPr>
          <p:cNvCxnSpPr/>
          <p:nvPr/>
        </p:nvCxnSpPr>
        <p:spPr>
          <a:xfrm>
            <a:off x="7351963" y="742122"/>
            <a:ext cx="533080" cy="0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41BDA36-209E-45CE-A6E5-7E30507A0136}"/>
              </a:ext>
            </a:extLst>
          </p:cNvPr>
          <p:cNvCxnSpPr>
            <a:cxnSpLocks/>
          </p:cNvCxnSpPr>
          <p:nvPr/>
        </p:nvCxnSpPr>
        <p:spPr>
          <a:xfrm flipH="1">
            <a:off x="7351963" y="1318592"/>
            <a:ext cx="573476" cy="0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29798F2-9DEE-4C99-950E-B9E2ABA364AD}"/>
              </a:ext>
            </a:extLst>
          </p:cNvPr>
          <p:cNvSpPr txBox="1"/>
          <p:nvPr/>
        </p:nvSpPr>
        <p:spPr>
          <a:xfrm>
            <a:off x="6006354" y="1983877"/>
            <a:ext cx="3741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East meets West</a:t>
            </a:r>
          </a:p>
        </p:txBody>
      </p:sp>
    </p:spTree>
    <p:extLst>
      <p:ext uri="{BB962C8B-B14F-4D97-AF65-F5344CB8AC3E}">
        <p14:creationId xmlns:p14="http://schemas.microsoft.com/office/powerpoint/2010/main" val="2581417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567" y="188062"/>
            <a:ext cx="5309462" cy="856968"/>
          </a:xfrm>
        </p:spPr>
        <p:txBody>
          <a:bodyPr>
            <a:noAutofit/>
          </a:bodyPr>
          <a:lstStyle/>
          <a:p>
            <a:r>
              <a:rPr lang="en-GB" sz="4000" b="1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441" y="1066801"/>
            <a:ext cx="11398930" cy="5486399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Reporting absence: </a:t>
            </a:r>
            <a:r>
              <a:rPr lang="en-GB" sz="2800" dirty="0">
                <a:solidFill>
                  <a:schemeClr val="bg1"/>
                </a:solidFill>
                <a:hlinkClick r:id="rId3"/>
              </a:rPr>
              <a:t>infants@htpd.surrey.sch.uk</a:t>
            </a:r>
            <a:r>
              <a:rPr lang="en-GB" sz="2800" dirty="0">
                <a:solidFill>
                  <a:schemeClr val="bg1"/>
                </a:solidFill>
              </a:rPr>
              <a:t> as well as the class teacher</a:t>
            </a:r>
          </a:p>
          <a:p>
            <a:r>
              <a:rPr lang="en-GB" sz="2800" dirty="0">
                <a:solidFill>
                  <a:schemeClr val="bg1"/>
                </a:solidFill>
              </a:rPr>
              <a:t>Message books</a:t>
            </a:r>
          </a:p>
          <a:p>
            <a:r>
              <a:rPr lang="en-GB" sz="2800" dirty="0">
                <a:solidFill>
                  <a:schemeClr val="bg1"/>
                </a:solidFill>
              </a:rPr>
              <a:t>Weekly JTLYK page</a:t>
            </a:r>
          </a:p>
          <a:p>
            <a:r>
              <a:rPr lang="en-GB" sz="2800" dirty="0">
                <a:solidFill>
                  <a:schemeClr val="bg1"/>
                </a:solidFill>
              </a:rPr>
              <a:t>Curriculum</a:t>
            </a:r>
          </a:p>
          <a:p>
            <a:r>
              <a:rPr lang="en-GB" sz="2800" dirty="0">
                <a:solidFill>
                  <a:schemeClr val="bg1"/>
                </a:solidFill>
              </a:rPr>
              <a:t>Use of Tapestry</a:t>
            </a:r>
          </a:p>
          <a:p>
            <a:r>
              <a:rPr lang="en-GB" sz="2800" dirty="0" err="1">
                <a:solidFill>
                  <a:schemeClr val="bg1"/>
                </a:solidFill>
              </a:rPr>
              <a:t>ParentMail</a:t>
            </a:r>
            <a:endParaRPr lang="en-GB" sz="2800" dirty="0">
              <a:solidFill>
                <a:schemeClr val="bg1"/>
              </a:solidFill>
            </a:endParaRPr>
          </a:p>
          <a:p>
            <a:endParaRPr lang="en-GB" sz="2800" dirty="0">
              <a:solidFill>
                <a:schemeClr val="bg1"/>
              </a:solidFill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146" name="Picture 2" descr="Tapestry Classic - Programu zilizo kwenye Google Pla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7" b="26824"/>
          <a:stretch/>
        </p:blipFill>
        <p:spPr bwMode="auto">
          <a:xfrm>
            <a:off x="245230" y="5473335"/>
            <a:ext cx="4435521" cy="106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0057" y="2440368"/>
            <a:ext cx="6936514" cy="341958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101737" y="3566160"/>
            <a:ext cx="1593669" cy="1213923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194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441" y="263675"/>
            <a:ext cx="11475130" cy="803126"/>
          </a:xfrm>
        </p:spPr>
        <p:txBody>
          <a:bodyPr>
            <a:normAutofit/>
          </a:bodyPr>
          <a:lstStyle/>
          <a:p>
            <a:r>
              <a:rPr lang="en-GB" sz="4000" b="1" dirty="0"/>
              <a:t>Trips and Parent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814" y="1320178"/>
            <a:ext cx="10231162" cy="5691554"/>
          </a:xfrm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chemeClr val="bg1"/>
                </a:solidFill>
              </a:rPr>
              <a:t>Trips</a:t>
            </a:r>
          </a:p>
          <a:p>
            <a:pPr lvl="1">
              <a:lnSpc>
                <a:spcPct val="150000"/>
              </a:lnSpc>
            </a:pPr>
            <a:r>
              <a:rPr lang="en-GB" sz="2600" b="1" dirty="0">
                <a:solidFill>
                  <a:schemeClr val="bg1"/>
                </a:solidFill>
              </a:rPr>
              <a:t>St Pauls’ Cathedral – 20</a:t>
            </a:r>
            <a:r>
              <a:rPr lang="en-GB" sz="2600" b="1" baseline="30000" dirty="0">
                <a:solidFill>
                  <a:schemeClr val="bg1"/>
                </a:solidFill>
              </a:rPr>
              <a:t>th</a:t>
            </a:r>
            <a:r>
              <a:rPr lang="en-GB" sz="2600" b="1" dirty="0">
                <a:solidFill>
                  <a:schemeClr val="bg1"/>
                </a:solidFill>
              </a:rPr>
              <a:t> Nov </a:t>
            </a:r>
            <a:r>
              <a:rPr lang="en-GB" sz="2600" dirty="0">
                <a:solidFill>
                  <a:schemeClr val="bg1"/>
                </a:solidFill>
              </a:rPr>
              <a:t>(approx. £25)</a:t>
            </a:r>
          </a:p>
          <a:p>
            <a:pPr lvl="1">
              <a:lnSpc>
                <a:spcPct val="150000"/>
              </a:lnSpc>
            </a:pPr>
            <a:r>
              <a:rPr lang="en-GB" sz="2600" b="1" dirty="0">
                <a:solidFill>
                  <a:schemeClr val="bg1"/>
                </a:solidFill>
              </a:rPr>
              <a:t>Natural History Museum (Spring term) </a:t>
            </a:r>
            <a:r>
              <a:rPr lang="en-GB" sz="2600" dirty="0">
                <a:solidFill>
                  <a:schemeClr val="bg1"/>
                </a:solidFill>
              </a:rPr>
              <a:t>(approx. £25)</a:t>
            </a:r>
          </a:p>
          <a:p>
            <a:pPr lvl="1">
              <a:lnSpc>
                <a:spcPct val="150000"/>
              </a:lnSpc>
            </a:pPr>
            <a:r>
              <a:rPr lang="en-GB" sz="2600" b="1" dirty="0">
                <a:solidFill>
                  <a:schemeClr val="bg1"/>
                </a:solidFill>
              </a:rPr>
              <a:t>Guildford Geography Trip (Summer  Term) </a:t>
            </a:r>
            <a:r>
              <a:rPr lang="en-GB" sz="2600" dirty="0">
                <a:solidFill>
                  <a:schemeClr val="bg1"/>
                </a:solidFill>
              </a:rPr>
              <a:t>(Free)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GB" sz="2400" dirty="0">
                <a:solidFill>
                  <a:schemeClr val="bg1"/>
                </a:solidFill>
              </a:rPr>
              <a:t>Please do talk to us if you have any difficulties with costs</a:t>
            </a:r>
          </a:p>
          <a:p>
            <a:pPr marL="457200" lvl="1" indent="0">
              <a:buNone/>
            </a:pPr>
            <a:endParaRPr lang="en-GB" sz="2600" dirty="0">
              <a:solidFill>
                <a:srgbClr val="FF0000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Outdoor learning…</a:t>
            </a:r>
          </a:p>
          <a:p>
            <a:pPr marL="0" indent="0">
              <a:buNone/>
            </a:pPr>
            <a:endParaRPr lang="en-GB" sz="2800" dirty="0">
              <a:solidFill>
                <a:schemeClr val="bg1"/>
              </a:solidFill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314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4071" y="397277"/>
            <a:ext cx="1123210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HTPD Mobile Phone Policy</a:t>
            </a:r>
          </a:p>
          <a:p>
            <a:pPr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We have a ‘no mobile phones’ policy and no phones are allowed in class.</a:t>
            </a:r>
          </a:p>
          <a:p>
            <a:pPr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No children are currently bringing phones into school in Year 6.  If they need to bring a phone parents will need to get permission from Vicky, the head teacher, and the phones are then kept in the office all day.  Only feature phones – also known as brick phones or dumb phones – are allowed.</a:t>
            </a:r>
          </a:p>
          <a:p>
            <a:pPr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Many local schools now don’t allow mobile phones in school and also insist on feature phones only if absolutely necessary.  </a:t>
            </a:r>
          </a:p>
          <a:p>
            <a:pPr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E-safety in school and at home</a:t>
            </a:r>
          </a:p>
        </p:txBody>
      </p:sp>
    </p:spTree>
    <p:extLst>
      <p:ext uri="{BB962C8B-B14F-4D97-AF65-F5344CB8AC3E}">
        <p14:creationId xmlns:p14="http://schemas.microsoft.com/office/powerpoint/2010/main" val="3215368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435" y="403148"/>
            <a:ext cx="11475130" cy="803126"/>
          </a:xfrm>
        </p:spPr>
        <p:txBody>
          <a:bodyPr>
            <a:normAutofit/>
          </a:bodyPr>
          <a:lstStyle/>
          <a:p>
            <a:r>
              <a:rPr lang="en-GB" b="1" dirty="0"/>
              <a:t>Thank you very much for joining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641" y="1591210"/>
            <a:ext cx="11398930" cy="41469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</a:rPr>
              <a:t>Key takeaways: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</a:rPr>
              <a:t>- Get to know the website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</a:rPr>
              <a:t>- Please read the JTLYK each week</a:t>
            </a:r>
          </a:p>
          <a:p>
            <a:pPr marL="0" indent="0">
              <a:buNone/>
            </a:pPr>
            <a:endParaRPr lang="en-GB" sz="28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</a:rPr>
              <a:t>Contact Us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bg1"/>
                </a:solidFill>
              </a:rPr>
              <a:t>Toby – tobys@htpd.surrey.sch.uk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bg1"/>
                </a:solidFill>
              </a:rPr>
              <a:t>Emma – emmaw@htpd.surrey.sch.uk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492" y="3670200"/>
            <a:ext cx="5767316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3591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1514</TotalTime>
  <Words>468</Words>
  <Application>Microsoft Office PowerPoint</Application>
  <PresentationFormat>Widescreen</PresentationFormat>
  <Paragraphs>91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Twinkl</vt:lpstr>
      <vt:lpstr>Wingdings 3</vt:lpstr>
      <vt:lpstr>Slice</vt:lpstr>
      <vt:lpstr>Year 2</vt:lpstr>
      <vt:lpstr>PowerPoint Presentation</vt:lpstr>
      <vt:lpstr>ROUTINES </vt:lpstr>
      <vt:lpstr>ENGLISH: READING, WRITING</vt:lpstr>
      <vt:lpstr>MATHS</vt:lpstr>
      <vt:lpstr>Year 2 Topics</vt:lpstr>
      <vt:lpstr>Communication</vt:lpstr>
      <vt:lpstr>Trips and Parent helpers</vt:lpstr>
      <vt:lpstr>PowerPoint Presentation</vt:lpstr>
      <vt:lpstr>Thank you very much for joining us</vt:lpstr>
    </vt:vector>
  </TitlesOfParts>
  <Company>HTPD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creator>Lilja Helgadottir</dc:creator>
  <cp:lastModifiedBy>TobyStrutt@HTPD.SCHOOL</cp:lastModifiedBy>
  <cp:revision>80</cp:revision>
  <dcterms:created xsi:type="dcterms:W3CDTF">2020-08-28T19:48:34Z</dcterms:created>
  <dcterms:modified xsi:type="dcterms:W3CDTF">2026-09-03T15:35:44Z</dcterms:modified>
</cp:coreProperties>
</file>